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24" r:id="rId5"/>
    <p:sldId id="2527" r:id="rId6"/>
    <p:sldId id="2537" r:id="rId7"/>
    <p:sldId id="2536" r:id="rId8"/>
    <p:sldId id="2539" r:id="rId9"/>
    <p:sldId id="2544" r:id="rId10"/>
    <p:sldId id="2546" r:id="rId11"/>
    <p:sldId id="2545" r:id="rId12"/>
    <p:sldId id="2538" r:id="rId13"/>
    <p:sldId id="2528" r:id="rId14"/>
    <p:sldId id="2552" r:id="rId15"/>
    <p:sldId id="2553" r:id="rId16"/>
    <p:sldId id="2554" r:id="rId17"/>
    <p:sldId id="2548" r:id="rId18"/>
    <p:sldId id="2555" r:id="rId19"/>
    <p:sldId id="2549" r:id="rId20"/>
    <p:sldId id="2469" r:id="rId21"/>
    <p:sldId id="2550" r:id="rId22"/>
    <p:sldId id="2551" r:id="rId23"/>
    <p:sldId id="2530" r:id="rId24"/>
    <p:sldId id="25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83" autoAdjust="0"/>
  </p:normalViewPr>
  <p:slideViewPr>
    <p:cSldViewPr snapToGrid="0" snapToObjects="1" showGuides="1">
      <p:cViewPr varScale="1">
        <p:scale>
          <a:sx n="62" d="100"/>
          <a:sy n="62" d="100"/>
        </p:scale>
        <p:origin x="1020" y="6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261042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1940354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heatmaps of ratings with Google Maps we can take a closer look at our competition. We can see that the financial district is a popular location as well as Union Square. </a:t>
            </a:r>
          </a:p>
        </p:txBody>
      </p:sp>
    </p:spTree>
    <p:extLst>
      <p:ext uri="{BB962C8B-B14F-4D97-AF65-F5344CB8AC3E}">
        <p14:creationId xmlns:p14="http://schemas.microsoft.com/office/powerpoint/2010/main" val="48616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3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0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yelp API to sample NY, CA, TX, 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were able sample over 2500 businesses, &amp; reviewed the ratings, price points, and categories.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spent significant time cleaning the data, removing outliers that did not fit our search params.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5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looks like crap – fix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which states receive the most reviews or customers using yelp and reviewing their restaurant. </a:t>
            </a:r>
          </a:p>
          <a:p>
            <a:r>
              <a:rPr lang="en-US" dirty="0"/>
              <a:t>Assuming the overhead and upkeep for the restaurant is the same in each state, CA looks promising so far.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9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shows top 10 categories in CA.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2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Clearly BBQ is #1 in Texas. American is actually a combination of New American and Traditional, but was combined during cleaning of the data. New American is often described as having more fusion.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3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540747" y="4350527"/>
            <a:ext cx="191969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sp>
        <p:nvSpPr>
          <p:cNvPr id="19" name="Shape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37006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4400" b="1" i="0" spc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3445"/>
          <a:stretch/>
        </p:blipFill>
        <p:spPr>
          <a:xfrm>
            <a:off x="-2128" y="0"/>
            <a:ext cx="12194128" cy="6219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YELP</a:t>
            </a:r>
            <a:br>
              <a:rPr lang="en-US" sz="8000" dirty="0"/>
            </a:br>
            <a:r>
              <a:rPr lang="en-US" sz="5400" dirty="0"/>
              <a:t>DATA ANALYTICS</a:t>
            </a:r>
            <a:endParaRPr lang="en-US" sz="8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can YELP Data Analysts do for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York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346826F-836C-46E2-BE6D-85BDFAB47A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5" r="75"/>
          <a:stretch>
            <a:fillRect/>
          </a:stretch>
        </p:blipFill>
        <p:spPr>
          <a:xfrm>
            <a:off x="480447" y="1363851"/>
            <a:ext cx="7992562" cy="4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San </a:t>
            </a:r>
            <a:r>
              <a:rPr lang="en-US" sz="2800" b="1" dirty="0"/>
              <a:t>Francisco</a:t>
            </a:r>
            <a:r>
              <a:rPr lang="en-US" sz="2400" b="1" dirty="0"/>
              <a:t>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FFF95-3CDA-4CAC-B71E-731F4FB6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081158"/>
            <a:ext cx="8074197" cy="5367813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432A28-607C-4F1D-AB2C-2AB99EC234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1353800" cy="6858000"/>
          </a:xfrm>
        </p:spPr>
      </p:sp>
    </p:spTree>
    <p:extLst>
      <p:ext uri="{BB962C8B-B14F-4D97-AF65-F5344CB8AC3E}">
        <p14:creationId xmlns:p14="http://schemas.microsoft.com/office/powerpoint/2010/main" val="56194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Austin, TX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1F485-4B82-4D81-BE2B-395468F1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4" y="1087464"/>
            <a:ext cx="7847309" cy="46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CA103C-30E0-4C81-9E5C-0A61C91AEABE}"/>
              </a:ext>
            </a:extLst>
          </p:cNvPr>
          <p:cNvSpPr txBox="1"/>
          <p:nvPr/>
        </p:nvSpPr>
        <p:spPr>
          <a:xfrm>
            <a:off x="3766088" y="278969"/>
            <a:ext cx="526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Chicago, IL Heat Map By 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AF2520-87C2-4929-AC87-E6315E58CD5D}"/>
              </a:ext>
            </a:extLst>
          </p:cNvPr>
          <p:cNvSpPr txBox="1"/>
          <p:nvPr/>
        </p:nvSpPr>
        <p:spPr>
          <a:xfrm>
            <a:off x="8880529" y="2828835"/>
            <a:ext cx="2831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Where is our competition? </a:t>
            </a:r>
          </a:p>
          <a:p>
            <a:endParaRPr lang="en-US" sz="2000" b="1" dirty="0"/>
          </a:p>
          <a:p>
            <a:r>
              <a:rPr lang="en-US" sz="2000" b="1" dirty="0"/>
              <a:t>Will we be able to stand the heat?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2A73696-BF3A-4D1D-9E63-2488C7C20A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0890" b="10890"/>
          <a:stretch>
            <a:fillRect/>
          </a:stretch>
        </p:blipFill>
        <p:spPr>
          <a:xfrm>
            <a:off x="667719" y="1363868"/>
            <a:ext cx="7864271" cy="47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434" y="1308101"/>
            <a:ext cx="4085973" cy="16055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Client Recommendation: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904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our analysis and our clients business model, we decided that it would be best to pursue expansion into the CA market, specializing in a Burger Restaurant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While CA is more competitive than other cities based on competitor ratings, they have less overall competition and it is a better fit with their current menu.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92E34-1AB9-41AC-9491-04F879618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" y="2997647"/>
            <a:ext cx="455358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DE5B3A2A-1EC5-4AC6-8570-029253E1C1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70100" y="0"/>
            <a:ext cx="805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61E43E2-6B96-4973-BF6F-D2DB1C305E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D012C6-2752-4BFB-8764-DA361AAC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2" y="1441342"/>
            <a:ext cx="6685850" cy="5416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AC3B9-85BA-4641-B9D0-C6D6B90B6473}"/>
              </a:ext>
            </a:extLst>
          </p:cNvPr>
          <p:cNvSpPr txBox="1"/>
          <p:nvPr/>
        </p:nvSpPr>
        <p:spPr>
          <a:xfrm>
            <a:off x="2694122" y="182062"/>
            <a:ext cx="6803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Market Analysis based on Business Counts and Ratings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CB667-D733-428D-969C-0CA8926FF736}"/>
              </a:ext>
            </a:extLst>
          </p:cNvPr>
          <p:cNvSpPr txBox="1"/>
          <p:nvPr/>
        </p:nvSpPr>
        <p:spPr>
          <a:xfrm>
            <a:off x="6679771" y="1797803"/>
            <a:ext cx="50223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The worst rated burgers are in California.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burgers were rated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Most American Style restaurants were located in Chicago.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The best burger scene would be experienced in Chicago, IL followed by New York City.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California would prove to be a better business venture to improve upon the quality of burgers just based on average ratings.</a:t>
            </a:r>
          </a:p>
        </p:txBody>
      </p:sp>
    </p:spTree>
    <p:extLst>
      <p:ext uri="{BB962C8B-B14F-4D97-AF65-F5344CB8AC3E}">
        <p14:creationId xmlns:p14="http://schemas.microsoft.com/office/powerpoint/2010/main" val="38714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11395-6115-480F-92F2-C556CDCCA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017" y="983370"/>
            <a:ext cx="7929966" cy="5874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691F6-A337-447A-9F29-0C55E75ABC3A}"/>
              </a:ext>
            </a:extLst>
          </p:cNvPr>
          <p:cNvSpPr txBox="1"/>
          <p:nvPr/>
        </p:nvSpPr>
        <p:spPr>
          <a:xfrm>
            <a:off x="2694122" y="412778"/>
            <a:ext cx="6803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Best Burger in Town</a:t>
            </a:r>
          </a:p>
        </p:txBody>
      </p:sp>
    </p:spTree>
    <p:extLst>
      <p:ext uri="{BB962C8B-B14F-4D97-AF65-F5344CB8AC3E}">
        <p14:creationId xmlns:p14="http://schemas.microsoft.com/office/powerpoint/2010/main" val="379051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YELP API json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Converted to CSV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Cleaned Data as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Grouped and graphed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0BF9D5-8234-458E-A83E-C447B96E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7" y="1655076"/>
            <a:ext cx="551739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2" y="259868"/>
            <a:ext cx="4701744" cy="139520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Collection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2085" y="2077197"/>
            <a:ext cx="4008437" cy="3823511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 descr="Flat lay of work desk with woman pointing at map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21" r="432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05B1EB-E71D-4700-ABB5-7B297F6B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3" y="1962633"/>
            <a:ext cx="5638800" cy="30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9111"/>
            <a:ext cx="3313164" cy="36737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+mj-cs"/>
              </a:rPr>
              <a:t>Our Team</a:t>
            </a:r>
            <a:br>
              <a:rPr lang="en-US" sz="4000" dirty="0">
                <a:solidFill>
                  <a:srgbClr val="FFFFFF"/>
                </a:solidFill>
                <a:cs typeface="+mj-cs"/>
              </a:rPr>
            </a:br>
            <a:r>
              <a:rPr lang="en-US" sz="4000" dirty="0">
                <a:solidFill>
                  <a:srgbClr val="FFFFFF"/>
                </a:solidFill>
                <a:cs typeface="+mj-cs"/>
              </a:rPr>
              <a:t>EMJB Analytics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Elie Hakim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Miguel Patxot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Jon Rinko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  <a:cs typeface="+mn-cs"/>
              </a:rPr>
              <a:t>Ben Suh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DD44-DE9B-4939-8993-41D5E87B8A20}"/>
              </a:ext>
            </a:extLst>
          </p:cNvPr>
          <p:cNvSpPr txBox="1"/>
          <p:nvPr/>
        </p:nvSpPr>
        <p:spPr>
          <a:xfrm>
            <a:off x="8319928" y="6321668"/>
            <a:ext cx="516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Bringing data to life since 2019</a:t>
            </a: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avel Themed Flat lay">
            <a:extLst>
              <a:ext uri="{FF2B5EF4-FFF2-40B4-BE49-F238E27FC236}">
                <a16:creationId xmlns:a16="http://schemas.microsoft.com/office/drawing/2014/main" id="{2320BECE-3734-8743-8137-451E559E99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1745" b="11745"/>
          <a:stretch>
            <a:fillRect/>
          </a:stretch>
        </p:blipFill>
        <p:spPr>
          <a:xfrm>
            <a:off x="838200" y="0"/>
            <a:ext cx="11353800" cy="57912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lvl="0"/>
            <a:r>
              <a:rPr lang="en-US" dirty="0">
                <a:sym typeface="Bebas"/>
              </a:rPr>
              <a:t>THANK YOU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A2EB0-790F-4523-9CF8-F0596566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45" y="0"/>
            <a:ext cx="1850728" cy="1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308F50-3786-49F0-BC43-0B768821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D60CF3-1838-4D61-8DAD-36631937AC53}"/>
              </a:ext>
            </a:extLst>
          </p:cNvPr>
          <p:cNvSpPr txBox="1"/>
          <p:nvPr/>
        </p:nvSpPr>
        <p:spPr>
          <a:xfrm>
            <a:off x="4122550" y="3006671"/>
            <a:ext cx="4169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6902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2AE888-3FCC-4E6C-8203-952CFE9E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8408F1-8310-414A-94A1-67FB65525696}"/>
              </a:ext>
            </a:extLst>
          </p:cNvPr>
          <p:cNvSpPr/>
          <p:nvPr/>
        </p:nvSpPr>
        <p:spPr>
          <a:xfrm>
            <a:off x="421036" y="1981270"/>
            <a:ext cx="49207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 major client is looking to expand their </a:t>
            </a:r>
            <a:r>
              <a:rPr lang="en-US" sz="2800" b="1" dirty="0">
                <a:solidFill>
                  <a:schemeClr val="bg1"/>
                </a:solidFill>
              </a:rPr>
              <a:t>restaurant</a:t>
            </a:r>
            <a:r>
              <a:rPr lang="en-US" sz="3200" b="1" dirty="0">
                <a:solidFill>
                  <a:schemeClr val="bg1"/>
                </a:solidFill>
              </a:rPr>
              <a:t> empire to California, Texas, Chicago or New York </a:t>
            </a:r>
            <a:endParaRPr 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6B39FC-AD23-4C2B-B4F8-5F9528F00228}"/>
              </a:ext>
            </a:extLst>
          </p:cNvPr>
          <p:cNvSpPr/>
          <p:nvPr/>
        </p:nvSpPr>
        <p:spPr>
          <a:xfrm>
            <a:off x="5718874" y="1280579"/>
            <a:ext cx="6096000" cy="393094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Project Goals: 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2400" b="1" spc="300" dirty="0">
              <a:solidFill>
                <a:schemeClr val="bg1"/>
              </a:solidFill>
              <a:cs typeface="Gill Sans Light" panose="020B0302020104020203"/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geographic area provides the best business opportunity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categories of food groups to include on their menu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spc="300" dirty="0">
                <a:solidFill>
                  <a:schemeClr val="bg1"/>
                </a:solidFill>
                <a:cs typeface="Gill Sans Light" panose="020B0302020104020203"/>
              </a:rPr>
              <a:t>Determine which areas have the most competition</a:t>
            </a:r>
          </a:p>
        </p:txBody>
      </p:sp>
    </p:spTree>
    <p:extLst>
      <p:ext uri="{BB962C8B-B14F-4D97-AF65-F5344CB8AC3E}">
        <p14:creationId xmlns:p14="http://schemas.microsoft.com/office/powerpoint/2010/main" val="66365834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749" y="1308100"/>
            <a:ext cx="3350719" cy="39179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Average Reviews per Restaurant by State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2941" y="1308101"/>
            <a:ext cx="4927600" cy="3917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endParaRPr lang="en-US" sz="1700" b="1" dirty="0"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ED7FD-F584-475C-819D-D521EBA3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1" y="863730"/>
            <a:ext cx="5873900" cy="54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3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62" y="119380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San Francisco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690DE-A2AF-4E6C-8DCB-0DFB1121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76" y="1332854"/>
            <a:ext cx="87100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41" y="46495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New York City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2F298-0724-46AD-8BE8-3E571C8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42" y="1619429"/>
            <a:ext cx="930931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25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Ten Categories in Chicago, IL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6E42C-9543-4BFF-9867-699F09A3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77" y="1193369"/>
            <a:ext cx="8750246" cy="51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"/>
            <a:ext cx="10021918" cy="13328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+mj-cs"/>
              </a:rPr>
              <a:t>Top 10 Categories in Texas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87023-2808-474F-885C-3621688CD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" r="-2663"/>
          <a:stretch/>
        </p:blipFill>
        <p:spPr>
          <a:xfrm>
            <a:off x="1890793" y="1332854"/>
            <a:ext cx="8555066" cy="51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953526E-7475-6A40-B32A-AB90CBA93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413"/>
          <a:stretch/>
        </p:blipFill>
        <p:spPr>
          <a:xfrm>
            <a:off x="20" y="1"/>
            <a:ext cx="12191980" cy="6857999"/>
          </a:xfrm>
          <a:custGeom>
            <a:avLst/>
            <a:gdLst>
              <a:gd name="connsiteX0" fmla="*/ 1000493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967307 w 12192000"/>
              <a:gd name="connsiteY3" fmla="*/ 6858000 h 6858000"/>
              <a:gd name="connsiteX4" fmla="*/ 10102363 w 12192000"/>
              <a:gd name="connsiteY4" fmla="*/ 6750521 h 6858000"/>
              <a:gd name="connsiteX5" fmla="*/ 11758084 w 12192000"/>
              <a:gd name="connsiteY5" fmla="*/ 3414028 h 6858000"/>
              <a:gd name="connsiteX6" fmla="*/ 10102363 w 12192000"/>
              <a:gd name="connsiteY6" fmla="*/ 77535 h 6858000"/>
              <a:gd name="connsiteX7" fmla="*/ 0 w 12192000"/>
              <a:gd name="connsiteY7" fmla="*/ 0 h 6858000"/>
              <a:gd name="connsiteX8" fmla="*/ 2205268 w 12192000"/>
              <a:gd name="connsiteY8" fmla="*/ 0 h 6858000"/>
              <a:gd name="connsiteX9" fmla="*/ 2107839 w 12192000"/>
              <a:gd name="connsiteY9" fmla="*/ 77535 h 6858000"/>
              <a:gd name="connsiteX10" fmla="*/ 452118 w 12192000"/>
              <a:gd name="connsiteY10" fmla="*/ 3414028 h 6858000"/>
              <a:gd name="connsiteX11" fmla="*/ 2107839 w 12192000"/>
              <a:gd name="connsiteY11" fmla="*/ 6750521 h 6858000"/>
              <a:gd name="connsiteX12" fmla="*/ 2242895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0004934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967307" y="6858000"/>
                </a:lnTo>
                <a:lnTo>
                  <a:pt x="10102363" y="6750521"/>
                </a:lnTo>
                <a:cubicBezTo>
                  <a:pt x="11125352" y="5896638"/>
                  <a:pt x="11758084" y="4717010"/>
                  <a:pt x="11758084" y="3414028"/>
                </a:cubicBezTo>
                <a:cubicBezTo>
                  <a:pt x="11758084" y="2111047"/>
                  <a:pt x="11125352" y="931418"/>
                  <a:pt x="10102363" y="77535"/>
                </a:cubicBezTo>
                <a:close/>
                <a:moveTo>
                  <a:pt x="0" y="0"/>
                </a:moveTo>
                <a:lnTo>
                  <a:pt x="2205268" y="0"/>
                </a:lnTo>
                <a:lnTo>
                  <a:pt x="2107839" y="77535"/>
                </a:lnTo>
                <a:cubicBezTo>
                  <a:pt x="1084850" y="931418"/>
                  <a:pt x="452118" y="2111047"/>
                  <a:pt x="452118" y="3414028"/>
                </a:cubicBezTo>
                <a:cubicBezTo>
                  <a:pt x="452118" y="4717010"/>
                  <a:pt x="1084850" y="5896638"/>
                  <a:pt x="2107839" y="6750521"/>
                </a:cubicBezTo>
                <a:lnTo>
                  <a:pt x="2242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40" y="1308101"/>
            <a:ext cx="3350719" cy="1326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cs typeface="+mj-cs"/>
              </a:rPr>
              <a:t>Lessons learned from analysis:</a:t>
            </a: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61B510C8-EAE9-490A-AD32-4F0DEC730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5225267" y="2211546"/>
            <a:ext cx="18288" cy="2103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8C6BF16-D352-864F-9ABC-9C63470E6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3555" y="561814"/>
            <a:ext cx="5375274" cy="5734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The most reviews come from CA and then NY as these are some of the busiest cities in the country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Many of the most popular categories are similar regardless of location: Italian, American(New and Traditional), Breakfast, Mexican, Seafood, …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One thing that stands out from the analysis: TX is famous for BBQ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b="1" dirty="0">
                <a:cs typeface="+mn-cs"/>
              </a:rPr>
              <a:t>Based on the analysis, it appears CA has the most demand for a new restaurant and some of the most popular restaurants in CA are involve seafood and American fusion.</a:t>
            </a:r>
          </a:p>
        </p:txBody>
      </p:sp>
    </p:spTree>
    <p:extLst>
      <p:ext uri="{BB962C8B-B14F-4D97-AF65-F5344CB8AC3E}">
        <p14:creationId xmlns:p14="http://schemas.microsoft.com/office/powerpoint/2010/main" val="2037904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646930_Travel presentation_AAS_v4" id="{69A0B7D3-DFC2-4DF4-94EE-39D7101E6D25}" vid="{C2C8F544-DED4-470E-87EA-91DC811D3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E6D2A-0A40-4DAB-B8AE-656243D6AB33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Widescreen</PresentationFormat>
  <Paragraphs>101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Gill Sans MT</vt:lpstr>
      <vt:lpstr>Gill Sans Nova Light</vt:lpstr>
      <vt:lpstr>Helvetica Light</vt:lpstr>
      <vt:lpstr>Segoe UI Light</vt:lpstr>
      <vt:lpstr>Office Theme</vt:lpstr>
      <vt:lpstr>YELP DATA ANALYTICS</vt:lpstr>
      <vt:lpstr>Our Team EMJB Analytics</vt:lpstr>
      <vt:lpstr>PowerPoint Presentation</vt:lpstr>
      <vt:lpstr>Average Reviews per Restaurant by State</vt:lpstr>
      <vt:lpstr>Top 10 Categories in San Francisco</vt:lpstr>
      <vt:lpstr>Top 10 Categories in New York City</vt:lpstr>
      <vt:lpstr>Top Ten Categories in Chicago, IL</vt:lpstr>
      <vt:lpstr>Top 10 Categories in Texas</vt:lpstr>
      <vt:lpstr>Lessons learned from analysis:</vt:lpstr>
      <vt:lpstr>PowerPoint Presentation</vt:lpstr>
      <vt:lpstr>PowerPoint Presentation</vt:lpstr>
      <vt:lpstr>PowerPoint Presentation</vt:lpstr>
      <vt:lpstr>PowerPoint Presentation</vt:lpstr>
      <vt:lpstr>Client Recommendation:</vt:lpstr>
      <vt:lpstr>PowerPoint Presentation</vt:lpstr>
      <vt:lpstr>PowerPoint Presentation</vt:lpstr>
      <vt:lpstr>Data Collection</vt:lpstr>
      <vt:lpstr>Data Collection Example</vt:lpstr>
      <vt:lpstr>Data Collection Example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2019-10-02T18:05:13Z</dcterms:created>
  <dcterms:modified xsi:type="dcterms:W3CDTF">2019-10-03T21:12:58Z</dcterms:modified>
</cp:coreProperties>
</file>